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"/>
  </p:notesMasterIdLst>
  <p:sldIdLst>
    <p:sldId id="256" r:id="rId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7" autoAdjust="0"/>
    <p:restoredTop sz="94660"/>
  </p:normalViewPr>
  <p:slideViewPr>
    <p:cSldViewPr>
      <p:cViewPr varScale="1">
        <p:scale>
          <a:sx n="44" d="100"/>
          <a:sy n="44" d="100"/>
        </p:scale>
        <p:origin x="1070" y="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D7C63-7910-4390-BD83-1A6AD5E470C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83ABC-C2C3-4B93-9A24-8DD311DA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1C25-012D-488A-ACD7-FB14B749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C9216-C2CA-4D1B-ACBD-89E4BFEC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8A76A-1AD6-449C-A6B7-40482F39C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2FE0F-F455-4094-B2EF-13FC49A3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63042-16FA-4864-81A9-5E6F9A0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20F47-E9C0-44B1-AD7C-CD00CBC9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D32D-361E-4715-8CD6-47EA9A77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10809-9711-47F0-82C1-148588EFF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72AC0-7DFF-429E-A0FC-B1C0DA7B4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6C815-3337-443C-BE38-31401E75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B0B7F-A224-47EB-8151-2B47889F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BC073-9421-4307-A4AC-1595195D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2C42-5513-4FF6-9D34-B29EABB0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A78B0-4CA5-4AD9-B47A-5363BFC9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Revised: </a:t>
            </a:r>
            <a:fld id="{32BE1D84-CB13-4C57-846C-0EA8BD9608E9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0A973-AF84-47CB-9966-517132E0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Ikenobo Ikebana of Arizona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E188-1101-4C04-8658-1AD1C36C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B26A-B7F3-474B-8C26-4643B5B5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B126B-D39F-4171-96D6-32BE1E89E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B3EF-FB4E-4F1D-9AD3-A238B4C4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A0C3-71C2-40FC-BC60-10FBBB1A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B9CC-DEDF-4AFB-A4CE-82AD6278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9997-390F-4797-B238-15B16A8D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5B39-A437-4942-8DA6-BC4D1748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4AF57-EF35-46B3-A12D-17A73A3F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7A62-4308-45C0-99AD-9DF0B126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BE3CC-4F21-4F78-B528-FB219C72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0C50-08FA-41F9-9565-E0BEC67C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3DC2-C710-41B3-8CA6-C013DD43D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816B-0764-4E29-9EAE-D0637267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3986D-62BD-4B46-9CF3-999FD0A0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559B9-BB4A-4FD3-8568-DC0DAC15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6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1785-8290-4AAC-9B08-13DB92A0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C4A3-7017-4B12-B1B3-3C5633CFF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26BC2-DAD1-460E-9F1B-9A7EDB3E2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36519-B98C-463A-8A3C-A5459733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A5AC8-27F1-4726-B4E1-A9A6AB99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501A3-DC84-4717-8F25-D1BC8F94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D469-2C46-43F5-8EC4-528788AB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5BAF1-5AF3-42C7-9CA1-EB8D790E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53EAA-5257-4BAA-A392-9452DCABD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13D7-8312-41C5-92ED-818ED25D0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1C9BC-8B5B-4A80-80D5-F25FC2B4B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89F61-E685-405B-978A-869BF913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F743C-AFD4-4972-9292-90FD7C69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30480-C35B-48DE-8476-9B94C521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52E0-F647-4B4F-A79C-B726DB75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DB97A-EFF0-4C27-A474-F323777F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414F8-F3D5-4317-9AB0-F59071C6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B89C5-1535-478C-96D4-5820BD04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2E7A6-8D8B-42A6-A1A6-F6FF9DEE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1D84-CB13-4C57-846C-0EA8BD9608E9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246A8-43B6-4EAA-B79A-CC4E74FB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B795D-5C5A-43E5-B0EA-48C893CD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F8F8F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ECBB6B-D5AF-4B0D-96E5-155DA1A44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7974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F8F8F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418DB-0D8F-472E-8082-0A618968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56DAB-4F2C-477E-A67F-87E79D512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2068513"/>
            <a:ext cx="418465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18254-C5E2-49CB-98B9-94104BE7F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Revised: </a:t>
            </a:r>
            <a:fld id="{32BE1D84-CB13-4C57-846C-0EA8BD9608E9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B681-B1F8-427B-9453-AB6EA7B91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Ikenobo Ikebana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25E2E-B768-4A26-851F-A09B513E2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896AA-0B90-4DA0-BDF9-2C5ECB178C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2A9935-DEAD-41F1-BA7A-0B46C4A0E2A0}"/>
              </a:ext>
            </a:extLst>
          </p:cNvPr>
          <p:cNvSpPr txBox="1">
            <a:spLocks/>
          </p:cNvSpPr>
          <p:nvPr userDrawn="1"/>
        </p:nvSpPr>
        <p:spPr>
          <a:xfrm>
            <a:off x="609600" y="2057400"/>
            <a:ext cx="418465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82FC1-7A37-41DB-BE26-54AB42C3801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88" y="7208520"/>
            <a:ext cx="409512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1"/>
          <p:cNvSpPr txBox="1"/>
          <p:nvPr/>
        </p:nvSpPr>
        <p:spPr>
          <a:xfrm>
            <a:off x="2438400" y="162427"/>
            <a:ext cx="7315199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b="1" spc="10" dirty="0">
                <a:solidFill>
                  <a:srgbClr val="532E15"/>
                </a:solidFill>
                <a:cs typeface="Arial"/>
              </a:rPr>
              <a:t>Container</a:t>
            </a:r>
            <a:r>
              <a:rPr lang="en-US" sz="2340" b="1" spc="10" dirty="0">
                <a:solidFill>
                  <a:srgbClr val="532E15"/>
                </a:solidFill>
                <a:cs typeface="Arial"/>
              </a:rPr>
              <a:t> Types for Ikenobo Arrangements </a:t>
            </a:r>
            <a:endParaRPr sz="2300" dirty="0"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2977143" y="1089125"/>
            <a:ext cx="3187915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sz="1600" spc="10" dirty="0">
                <a:cs typeface="Arial"/>
              </a:rPr>
              <a:t>Containers  on  the  left  are  suitable  for</a:t>
            </a:r>
            <a:r>
              <a:rPr lang="en-US" sz="1600" spc="10" dirty="0">
                <a:cs typeface="Arial"/>
              </a:rPr>
              <a:t> shoka</a:t>
            </a:r>
            <a:r>
              <a:rPr sz="1600" spc="10" dirty="0">
                <a:cs typeface="Arial"/>
              </a:rPr>
              <a:t>  arrangements  including  Isshuike,</a:t>
            </a:r>
            <a:r>
              <a:rPr lang="en-US" sz="1600" spc="10" dirty="0">
                <a:cs typeface="Arial"/>
              </a:rPr>
              <a:t> n</a:t>
            </a:r>
            <a:r>
              <a:rPr sz="1600" spc="10" dirty="0">
                <a:cs typeface="Arial"/>
              </a:rPr>
              <a:t>ishuike,  </a:t>
            </a:r>
            <a:r>
              <a:rPr lang="en-US" sz="1600" spc="10" dirty="0">
                <a:cs typeface="Arial"/>
              </a:rPr>
              <a:t>sanshuike</a:t>
            </a:r>
            <a:r>
              <a:rPr sz="1600" spc="10" dirty="0">
                <a:cs typeface="Arial"/>
              </a:rPr>
              <a:t>  and  </a:t>
            </a:r>
            <a:r>
              <a:rPr lang="en-US" sz="1600" spc="10" dirty="0">
                <a:cs typeface="Arial"/>
              </a:rPr>
              <a:t>shimputai. </a:t>
            </a:r>
            <a:r>
              <a:rPr sz="1600" spc="10" dirty="0">
                <a:cs typeface="Arial"/>
              </a:rPr>
              <a:t>Also  suitable  for  </a:t>
            </a:r>
            <a:r>
              <a:rPr lang="en-US" sz="1600" spc="10" dirty="0">
                <a:cs typeface="Arial"/>
              </a:rPr>
              <a:t>rikka</a:t>
            </a:r>
            <a:r>
              <a:rPr sz="1600" spc="10" dirty="0">
                <a:cs typeface="Arial"/>
              </a:rPr>
              <a:t>  and  some</a:t>
            </a:r>
            <a:r>
              <a:rPr lang="en-US" sz="1600" spc="10" dirty="0">
                <a:cs typeface="Arial"/>
              </a:rPr>
              <a:t> jiyuka.</a:t>
            </a:r>
          </a:p>
          <a:p>
            <a:pPr marL="0"/>
            <a:endParaRPr lang="en-US" sz="1400" spc="10" dirty="0">
              <a:cs typeface="Arial"/>
            </a:endParaRPr>
          </a:p>
          <a:p>
            <a:r>
              <a:rPr lang="en-US" sz="1600" spc="10" dirty="0">
                <a:cs typeface="Arial"/>
              </a:rPr>
              <a:t>Containers  for  shoka  and  rikka  should </a:t>
            </a:r>
            <a:r>
              <a:rPr lang="en-US" sz="1400" spc="10" dirty="0">
                <a:cs typeface="Arial"/>
              </a:rPr>
              <a:t>have  an  opening  at  the  top  that  is  wider </a:t>
            </a:r>
            <a:r>
              <a:rPr lang="en-US" sz="1600" spc="10" dirty="0">
                <a:cs typeface="Arial"/>
              </a:rPr>
              <a:t>than  the  base  and  the  top  edge  should </a:t>
            </a:r>
            <a:r>
              <a:rPr lang="en-US" spc="10" dirty="0">
                <a:cs typeface="Arial"/>
              </a:rPr>
              <a:t>be  completely even.</a:t>
            </a:r>
            <a:endParaRPr lang="en-US" dirty="0"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2420014" y="5733682"/>
            <a:ext cx="234651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lang="en-US" sz="1600" spc="10" dirty="0">
                <a:cs typeface="Arial"/>
              </a:rPr>
              <a:t>These</a:t>
            </a:r>
            <a:r>
              <a:rPr sz="1600" spc="10" dirty="0">
                <a:cs typeface="Arial"/>
              </a:rPr>
              <a:t>  </a:t>
            </a:r>
            <a:r>
              <a:rPr lang="en-US" sz="1600" spc="10" dirty="0">
                <a:cs typeface="Arial"/>
              </a:rPr>
              <a:t>are</a:t>
            </a:r>
            <a:r>
              <a:rPr sz="1600" spc="10" dirty="0">
                <a:cs typeface="Arial"/>
              </a:rPr>
              <a:t> suiban </a:t>
            </a:r>
            <a:r>
              <a:rPr lang="en-US" sz="1600" spc="10" dirty="0">
                <a:cs typeface="Arial"/>
              </a:rPr>
              <a:t> style containers</a:t>
            </a:r>
            <a:r>
              <a:rPr sz="1600" spc="10" dirty="0">
                <a:cs typeface="Arial"/>
              </a:rPr>
              <a:t> and  </a:t>
            </a:r>
            <a:r>
              <a:rPr lang="en-US" sz="1600" spc="10" dirty="0">
                <a:cs typeface="Arial"/>
              </a:rPr>
              <a:t>are </a:t>
            </a:r>
            <a:r>
              <a:rPr sz="1600" spc="10" dirty="0">
                <a:cs typeface="Arial"/>
              </a:rPr>
              <a:t>suitable  for  </a:t>
            </a:r>
            <a:r>
              <a:rPr lang="en-US" sz="1600" spc="10" dirty="0">
                <a:cs typeface="Arial"/>
              </a:rPr>
              <a:t>futa</a:t>
            </a:r>
            <a:r>
              <a:rPr sz="1600" spc="10" dirty="0">
                <a:cs typeface="Arial"/>
              </a:rPr>
              <a:t>kabu-ike  </a:t>
            </a:r>
            <a:r>
              <a:rPr lang="en-US" sz="1600" spc="10" dirty="0">
                <a:cs typeface="Arial"/>
              </a:rPr>
              <a:t>shoka</a:t>
            </a:r>
            <a:r>
              <a:rPr sz="1600" spc="10" dirty="0">
                <a:cs typeface="Arial"/>
              </a:rPr>
              <a:t>,  some</a:t>
            </a:r>
            <a:r>
              <a:rPr lang="en-US" sz="1600" spc="10" dirty="0">
                <a:cs typeface="Arial"/>
              </a:rPr>
              <a:t> </a:t>
            </a:r>
            <a:r>
              <a:rPr sz="1600" spc="10" dirty="0">
                <a:cs typeface="Arial"/>
              </a:rPr>
              <a:t> </a:t>
            </a:r>
            <a:r>
              <a:rPr lang="en-US" sz="1600" spc="10" dirty="0">
                <a:cs typeface="Arial"/>
              </a:rPr>
              <a:t>modern shoka</a:t>
            </a:r>
            <a:r>
              <a:rPr sz="1600" spc="10" dirty="0">
                <a:cs typeface="Arial"/>
              </a:rPr>
              <a:t>  and  classical  </a:t>
            </a:r>
            <a:r>
              <a:rPr lang="en-US" sz="1600" spc="10" dirty="0">
                <a:cs typeface="Arial"/>
              </a:rPr>
              <a:t>rikka </a:t>
            </a:r>
            <a:r>
              <a:rPr sz="1600" spc="10" dirty="0">
                <a:cs typeface="Arial"/>
              </a:rPr>
              <a:t>designs  and  </a:t>
            </a:r>
            <a:r>
              <a:rPr lang="en-US" sz="1600" spc="10" dirty="0">
                <a:cs typeface="Arial"/>
              </a:rPr>
              <a:t>Jiyuka.</a:t>
            </a:r>
            <a:r>
              <a:rPr sz="1600" spc="10" dirty="0">
                <a:cs typeface="Arial"/>
              </a:rPr>
              <a:t>.</a:t>
            </a:r>
            <a:endParaRPr sz="1600" dirty="0"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3068779" y="3776357"/>
            <a:ext cx="3187483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sz="1600" spc="10" dirty="0">
                <a:cs typeface="Arial"/>
              </a:rPr>
              <a:t>Bronze  containers  shown  to  the  left  are</a:t>
            </a:r>
            <a:r>
              <a:rPr lang="en-US" sz="1600" spc="10" dirty="0">
                <a:cs typeface="Arial"/>
              </a:rPr>
              <a:t> </a:t>
            </a:r>
            <a:r>
              <a:rPr sz="1600" spc="10" dirty="0">
                <a:cs typeface="Arial"/>
              </a:rPr>
              <a:t>suitable  for  </a:t>
            </a:r>
            <a:r>
              <a:rPr lang="en-US" sz="1600" spc="10" dirty="0">
                <a:cs typeface="Arial"/>
              </a:rPr>
              <a:t>t</a:t>
            </a:r>
            <a:r>
              <a:rPr sz="1600" spc="10" dirty="0">
                <a:cs typeface="Arial"/>
              </a:rPr>
              <a:t>raditional  </a:t>
            </a:r>
            <a:r>
              <a:rPr lang="en-US" sz="1600" spc="10" dirty="0">
                <a:cs typeface="Arial"/>
              </a:rPr>
              <a:t>rikka</a:t>
            </a:r>
            <a:r>
              <a:rPr sz="1600" spc="10" dirty="0">
                <a:cs typeface="Arial"/>
              </a:rPr>
              <a:t>  and</a:t>
            </a:r>
            <a:r>
              <a:rPr lang="en-US" sz="1600" spc="10" dirty="0">
                <a:cs typeface="Arial"/>
              </a:rPr>
              <a:t> </a:t>
            </a:r>
            <a:r>
              <a:rPr sz="1600" spc="10" dirty="0">
                <a:cs typeface="Arial"/>
              </a:rPr>
              <a:t>Traditional  </a:t>
            </a:r>
            <a:r>
              <a:rPr lang="en-US" spc="10" dirty="0">
                <a:cs typeface="Arial"/>
              </a:rPr>
              <a:t>shoka</a:t>
            </a:r>
            <a:r>
              <a:rPr sz="1600" spc="10" dirty="0">
                <a:cs typeface="Arial"/>
              </a:rPr>
              <a:t>  arrangements.    </a:t>
            </a:r>
            <a:r>
              <a:rPr sz="1600" b="1" spc="10" dirty="0">
                <a:cs typeface="Arial"/>
              </a:rPr>
              <a:t>Not</a:t>
            </a:r>
            <a:r>
              <a:rPr lang="en-US" sz="1600" b="1" spc="10" dirty="0">
                <a:cs typeface="Arial"/>
              </a:rPr>
              <a:t> </a:t>
            </a:r>
            <a:r>
              <a:rPr sz="1600" b="1" spc="10" dirty="0">
                <a:cs typeface="Arial"/>
              </a:rPr>
              <a:t>suitable  for  </a:t>
            </a:r>
            <a:r>
              <a:rPr lang="en-US" sz="1600" b="1" spc="10" dirty="0">
                <a:cs typeface="Arial"/>
              </a:rPr>
              <a:t>modern</a:t>
            </a:r>
            <a:r>
              <a:rPr sz="1600" b="1" spc="10" dirty="0">
                <a:cs typeface="Arial"/>
              </a:rPr>
              <a:t>  </a:t>
            </a:r>
            <a:r>
              <a:rPr lang="en-US" sz="1600" b="1" spc="10" dirty="0">
                <a:cs typeface="Arial"/>
              </a:rPr>
              <a:t>rikka</a:t>
            </a:r>
            <a:r>
              <a:rPr sz="1600" b="1" spc="10" dirty="0">
                <a:cs typeface="Arial"/>
              </a:rPr>
              <a:t>  or</a:t>
            </a:r>
            <a:r>
              <a:rPr lang="en-US" sz="1600" b="1" spc="10" dirty="0">
                <a:cs typeface="Arial"/>
              </a:rPr>
              <a:t> sanshuike</a:t>
            </a:r>
            <a:r>
              <a:rPr sz="1600" b="1" spc="10" dirty="0">
                <a:cs typeface="Arial"/>
              </a:rPr>
              <a:t>  </a:t>
            </a:r>
            <a:r>
              <a:rPr lang="en-US" sz="1600" b="1" spc="10" dirty="0">
                <a:cs typeface="Arial"/>
              </a:rPr>
              <a:t>shoka</a:t>
            </a:r>
            <a:r>
              <a:rPr sz="1600" b="1" spc="10" dirty="0">
                <a:cs typeface="Arial"/>
              </a:rPr>
              <a:t>,  </a:t>
            </a:r>
            <a:r>
              <a:rPr lang="en-US" sz="1600" b="1" spc="10" dirty="0">
                <a:cs typeface="Arial"/>
              </a:rPr>
              <a:t>jiyuka</a:t>
            </a:r>
            <a:r>
              <a:rPr sz="1600" b="1" spc="10" dirty="0">
                <a:cs typeface="Arial"/>
              </a:rPr>
              <a:t>  or  any  </a:t>
            </a:r>
            <a:r>
              <a:rPr lang="en-US" sz="1600" b="1" spc="10" dirty="0">
                <a:cs typeface="Arial"/>
              </a:rPr>
              <a:t>shimputai</a:t>
            </a:r>
            <a:r>
              <a:rPr sz="1600" b="1" spc="10" dirty="0">
                <a:cs typeface="Arial"/>
              </a:rPr>
              <a:t>.</a:t>
            </a:r>
            <a:endParaRPr sz="1600" dirty="0"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6477000" y="3586951"/>
            <a:ext cx="340698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lang="en-US" sz="1600" spc="10" dirty="0">
                <a:cs typeface="Arial"/>
              </a:rPr>
              <a:t>Boat containers are used for boat arrangements and can also be used in some shoka and  jiyuka arrangements. </a:t>
            </a:r>
            <a:endParaRPr sz="1600" dirty="0"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CA75A0-EDEF-492E-86A4-B4F271964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80919"/>
            <a:ext cx="1249628" cy="9372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03E880C-2C53-430B-ACA1-640408D21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8" y="3656395"/>
            <a:ext cx="762002" cy="10160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5768BAB-1567-4E6F-A127-382A2EEAD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03" y="3793625"/>
            <a:ext cx="1038500" cy="7788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9515CEC-EED4-4E49-93CA-DCB2B7ECD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8" y="6101264"/>
            <a:ext cx="1205758" cy="103469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CF50D66-2900-437F-939A-676D5B28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6731"/>
            <a:ext cx="1005080" cy="94566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F6CB748-B330-43CD-8772-1ADDDCB7A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" y="1167569"/>
            <a:ext cx="1273776" cy="127377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78C585A-25A6-4263-92BB-5C5303579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45" y="6656531"/>
            <a:ext cx="1577324" cy="1291116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382A7DEF-F4EE-4D32-AB21-A5901B69CA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69" y="996797"/>
            <a:ext cx="811736" cy="1815132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7F1130AE-C764-41B2-8905-8A71565DA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2" y="1068381"/>
            <a:ext cx="1108678" cy="1510248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5E057DC4-6274-4C48-A9A9-698D3774A6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96" y="2449320"/>
            <a:ext cx="1289208" cy="965662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CCA87DC6-D5DF-418D-9AF1-031F051F01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11" y="4280016"/>
            <a:ext cx="1495040" cy="1121280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4161584-2450-40F0-BA5B-D9ECA2365E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86" y="4029983"/>
            <a:ext cx="1162923" cy="694667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E9E141C1-51C8-4BD5-89DE-C758F868C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98" y="4641088"/>
            <a:ext cx="1268009" cy="951007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B8613096-4F42-4E1F-AB2E-9179B25154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8" y="5494547"/>
            <a:ext cx="1345144" cy="1162752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3143A59-CC21-438F-A194-7B1C24E77B4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24" y="1773687"/>
            <a:ext cx="973594" cy="835464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95C75A69-BE32-48FB-9FDA-FEC35BB0153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03" y="2550968"/>
            <a:ext cx="808550" cy="808550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4A016272-6E75-452F-8992-AD63F71910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91" y="1663791"/>
            <a:ext cx="774609" cy="774609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F91E8AB-F897-4644-9DFC-8DA80185AB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71" y="2362152"/>
            <a:ext cx="1186182" cy="1186182"/>
          </a:xfrm>
          <a:prstGeom prst="rect">
            <a:avLst/>
          </a:prstGeom>
        </p:spPr>
      </p:pic>
      <p:sp>
        <p:nvSpPr>
          <p:cNvPr id="86" name="text 1">
            <a:extLst>
              <a:ext uri="{FF2B5EF4-FFF2-40B4-BE49-F238E27FC236}">
                <a16:creationId xmlns:a16="http://schemas.microsoft.com/office/drawing/2014/main" id="{AACEDB4B-1D39-4552-B74F-C9EAFDF84934}"/>
              </a:ext>
            </a:extLst>
          </p:cNvPr>
          <p:cNvSpPr txBox="1"/>
          <p:nvPr/>
        </p:nvSpPr>
        <p:spPr>
          <a:xfrm>
            <a:off x="6553200" y="1185404"/>
            <a:ext cx="31151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lang="en-US" sz="1600" spc="10" dirty="0">
                <a:cs typeface="Arial"/>
              </a:rPr>
              <a:t>The  containers below are all suitable for jiyuka style arrangements.</a:t>
            </a:r>
            <a:endParaRPr sz="1600" dirty="0">
              <a:cs typeface="Arial"/>
            </a:endParaRPr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A17C5BE2-6280-49D6-B2FE-B80E713E33C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65" y="5255330"/>
            <a:ext cx="3390816" cy="2447552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38A8F60B-37B0-4D9E-ADBB-42B62BC615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3" y="5508319"/>
            <a:ext cx="903420" cy="1202008"/>
          </a:xfrm>
          <a:prstGeom prst="rect">
            <a:avLst/>
          </a:prstGeom>
        </p:spPr>
      </p:pic>
      <p:sp>
        <p:nvSpPr>
          <p:cNvPr id="91" name="text 1">
            <a:extLst>
              <a:ext uri="{FF2B5EF4-FFF2-40B4-BE49-F238E27FC236}">
                <a16:creationId xmlns:a16="http://schemas.microsoft.com/office/drawing/2014/main" id="{8A6FBA0D-20F2-4B22-B88D-EAFBFB337A84}"/>
              </a:ext>
            </a:extLst>
          </p:cNvPr>
          <p:cNvSpPr txBox="1"/>
          <p:nvPr/>
        </p:nvSpPr>
        <p:spPr>
          <a:xfrm>
            <a:off x="6919324" y="5670877"/>
            <a:ext cx="2964658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lang="en-US" sz="1600" spc="10" dirty="0">
                <a:cs typeface="Arial"/>
              </a:rPr>
              <a:t>Baskets are suitable for traditional </a:t>
            </a:r>
            <a:r>
              <a:rPr lang="en-US" sz="1600" spc="10" dirty="0" err="1">
                <a:cs typeface="Arial"/>
              </a:rPr>
              <a:t>isshuike</a:t>
            </a:r>
            <a:r>
              <a:rPr lang="en-US" sz="1600" spc="10" dirty="0">
                <a:cs typeface="Arial"/>
              </a:rPr>
              <a:t> and nishuike shoka designs.  Not suitable for sanshuike, shimputai or futakabu-ike designs.  Baskets without handles are preferable.  Kenzan must be raised to just below the tip of the basket</a:t>
            </a:r>
            <a:endParaRPr sz="1600" dirty="0">
              <a:cs typeface="Arial"/>
            </a:endParaRP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7DC1B5CF-34C2-4B23-826A-734281A681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42" y="1754171"/>
            <a:ext cx="1660812" cy="1660812"/>
          </a:xfrm>
          <a:prstGeom prst="rect">
            <a:avLst/>
          </a:prstGeom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024141EE-9972-4F2F-9341-8523B774EA02}"/>
              </a:ext>
            </a:extLst>
          </p:cNvPr>
          <p:cNvCxnSpPr>
            <a:cxnSpLocks/>
          </p:cNvCxnSpPr>
          <p:nvPr/>
        </p:nvCxnSpPr>
        <p:spPr>
          <a:xfrm>
            <a:off x="14283" y="3529649"/>
            <a:ext cx="10044117" cy="186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49A04F4-95E0-42B2-9D6A-501348941199}"/>
              </a:ext>
            </a:extLst>
          </p:cNvPr>
          <p:cNvCxnSpPr>
            <a:cxnSpLocks/>
          </p:cNvCxnSpPr>
          <p:nvPr/>
        </p:nvCxnSpPr>
        <p:spPr>
          <a:xfrm flipV="1">
            <a:off x="6366631" y="1119738"/>
            <a:ext cx="0" cy="43885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4367A46-C67D-4723-80D0-A9183FA738B5}"/>
              </a:ext>
            </a:extLst>
          </p:cNvPr>
          <p:cNvCxnSpPr>
            <a:cxnSpLocks/>
          </p:cNvCxnSpPr>
          <p:nvPr/>
        </p:nvCxnSpPr>
        <p:spPr>
          <a:xfrm>
            <a:off x="-156945" y="5508319"/>
            <a:ext cx="10215345" cy="49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BC1DF6-2A58-4765-ABEA-D0952318811A}"/>
              </a:ext>
            </a:extLst>
          </p:cNvPr>
          <p:cNvCxnSpPr>
            <a:cxnSpLocks/>
          </p:cNvCxnSpPr>
          <p:nvPr/>
        </p:nvCxnSpPr>
        <p:spPr>
          <a:xfrm>
            <a:off x="5039512" y="5508319"/>
            <a:ext cx="23682" cy="22223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183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Wanda LaLoggia</dc:creator>
  <cp:lastModifiedBy>WANDA LALOGGIA</cp:lastModifiedBy>
  <cp:revision>6</cp:revision>
  <dcterms:created xsi:type="dcterms:W3CDTF">2016-08-29T14:01:28Z</dcterms:created>
  <dcterms:modified xsi:type="dcterms:W3CDTF">2017-09-24T04:11:52Z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2016-08-29T00:00:00Z</vt:filetime>
  </property>
  <property fmtid="{D5CDD505-2E9C-101B-9397-08002B2CF9AE}" pid="3" name="LastSaved">
    <vt:filetime>2016-08-29T00:00:00Z</vt:filetime>
  </property>
</Properties>
</file>